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8" r:id="rId9"/>
    <p:sldId id="269" r:id="rId10"/>
    <p:sldId id="266" r:id="rId11"/>
    <p:sldId id="265" r:id="rId12"/>
    <p:sldId id="271" r:id="rId13"/>
    <p:sldId id="267" r:id="rId14"/>
    <p:sldId id="270" r:id="rId15"/>
    <p:sldId id="272" r:id="rId16"/>
    <p:sldId id="275" r:id="rId17"/>
    <p:sldId id="276" r:id="rId18"/>
    <p:sldId id="274" r:id="rId19"/>
    <p:sldId id="273" r:id="rId20"/>
    <p:sldId id="278" r:id="rId21"/>
    <p:sldId id="277" r:id="rId22"/>
    <p:sldId id="279" r:id="rId23"/>
    <p:sldId id="280" r:id="rId24"/>
    <p:sldId id="281" r:id="rId25"/>
    <p:sldId id="282" r:id="rId26"/>
    <p:sldId id="283" r:id="rId27"/>
    <p:sldId id="284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2CD20-103E-4D2D-B2B5-86B10BD9A9C5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E6EB26-D910-4EE3-9A30-F246749F96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816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6EB26-D910-4EE3-9A30-F246749F967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574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6EB26-D910-4EE3-9A30-F246749F967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5:00-6:30  </a:t>
            </a:r>
            <a:r>
              <a:rPr lang="en-US" baseline="0" dirty="0" err="1" smtClean="0"/>
              <a:t>Freewrite</a:t>
            </a:r>
            <a:r>
              <a:rPr lang="en-US" baseline="0" dirty="0" smtClean="0"/>
              <a:t>, Research Design, Action Research Action Wiki, Guidelines, Work Time</a:t>
            </a:r>
          </a:p>
          <a:p>
            <a:r>
              <a:rPr lang="en-US" baseline="0" dirty="0" smtClean="0"/>
              <a:t>6:30-7:00  Dinner Break</a:t>
            </a:r>
          </a:p>
          <a:p>
            <a:r>
              <a:rPr lang="en-US" baseline="0" dirty="0" smtClean="0"/>
              <a:t>7:00-9:00  Literature Review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6EB26-D910-4EE3-9A30-F246749F967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9787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5:00-6:30  </a:t>
            </a:r>
            <a:r>
              <a:rPr lang="en-US" baseline="0" dirty="0" err="1" smtClean="0"/>
              <a:t>Freewrite</a:t>
            </a:r>
            <a:r>
              <a:rPr lang="en-US" baseline="0" dirty="0" smtClean="0"/>
              <a:t>, Research Design, Action Research Action Wiki, Guidelines, Work Time</a:t>
            </a:r>
          </a:p>
          <a:p>
            <a:r>
              <a:rPr lang="en-US" baseline="0" dirty="0" smtClean="0"/>
              <a:t>6:30-7:00  Dinner Break</a:t>
            </a:r>
          </a:p>
          <a:p>
            <a:r>
              <a:rPr lang="en-US" baseline="0" dirty="0" smtClean="0"/>
              <a:t>7:00-9:00  Literature Review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6EB26-D910-4EE3-9A30-F246749F967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47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5:00-6:30  </a:t>
            </a:r>
            <a:r>
              <a:rPr lang="en-US" baseline="0" dirty="0" err="1" smtClean="0"/>
              <a:t>Freewrite</a:t>
            </a:r>
            <a:r>
              <a:rPr lang="en-US" baseline="0" dirty="0" smtClean="0"/>
              <a:t>, Research Design, Action Research Action Wiki, Guidelines, Work Time</a:t>
            </a:r>
          </a:p>
          <a:p>
            <a:r>
              <a:rPr lang="en-US" baseline="0" dirty="0" smtClean="0"/>
              <a:t>6:30-7:00  Dinner Break</a:t>
            </a:r>
          </a:p>
          <a:p>
            <a:r>
              <a:rPr lang="en-US" baseline="0" dirty="0" smtClean="0"/>
              <a:t>7:00-9:00  Literature Review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6EB26-D910-4EE3-9A30-F246749F967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5682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5:00-6:30  </a:t>
            </a:r>
            <a:r>
              <a:rPr lang="en-US" baseline="0" dirty="0" err="1" smtClean="0"/>
              <a:t>Freewrite</a:t>
            </a:r>
            <a:r>
              <a:rPr lang="en-US" baseline="0" dirty="0" smtClean="0"/>
              <a:t>, Research Design, Action Research Action Wiki, Guidelines, Work Time</a:t>
            </a:r>
          </a:p>
          <a:p>
            <a:r>
              <a:rPr lang="en-US" baseline="0" dirty="0" smtClean="0"/>
              <a:t>6:30-7:00  Dinner Break</a:t>
            </a:r>
          </a:p>
          <a:p>
            <a:r>
              <a:rPr lang="en-US" baseline="0" dirty="0" smtClean="0"/>
              <a:t>7:00-9:00  Literature Review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6EB26-D910-4EE3-9A30-F246749F967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083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6EB26-D910-4EE3-9A30-F246749F967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083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4CCE-F601-4B7E-80E1-786BBACFD3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EE96-B3B4-48EA-9806-E5D334A0C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288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4CCE-F601-4B7E-80E1-786BBACFD3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EE96-B3B4-48EA-9806-E5D334A0C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700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4CCE-F601-4B7E-80E1-786BBACFD3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EE96-B3B4-48EA-9806-E5D334A0C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227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4CCE-F601-4B7E-80E1-786BBACFD3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EE96-B3B4-48EA-9806-E5D334A0C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167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4CCE-F601-4B7E-80E1-786BBACFD3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EE96-B3B4-48EA-9806-E5D334A0C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396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4CCE-F601-4B7E-80E1-786BBACFD3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EE96-B3B4-48EA-9806-E5D334A0C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885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4CCE-F601-4B7E-80E1-786BBACFD3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EE96-B3B4-48EA-9806-E5D334A0C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256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4CCE-F601-4B7E-80E1-786BBACFD3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EE96-B3B4-48EA-9806-E5D334A0C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12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4CCE-F601-4B7E-80E1-786BBACFD3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EE96-B3B4-48EA-9806-E5D334A0C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252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4CCE-F601-4B7E-80E1-786BBACFD3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EE96-B3B4-48EA-9806-E5D334A0C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492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4CCE-F601-4B7E-80E1-786BBACFD3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4EE96-B3B4-48EA-9806-E5D334A0C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9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D4CCE-F601-4B7E-80E1-786BBACFD36D}" type="datetimeFigureOut">
              <a:rPr lang="en-US" smtClean="0"/>
              <a:t>3/14/2014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4EE96-B3B4-48EA-9806-E5D334A0C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835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patthomson.wordpress.com/2014/01/16/connecting-chapterschapter-introductions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CI Research Seminar</a:t>
            </a:r>
            <a:endParaRPr lang="en-U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1143001"/>
            <a:ext cx="7886700" cy="503396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3300" b="1" dirty="0" smtClean="0"/>
              <a:t>Friday  January 10</a:t>
            </a:r>
            <a:r>
              <a:rPr lang="en-US" sz="3300" b="1" baseline="30000" dirty="0" smtClean="0"/>
              <a:t>th</a:t>
            </a:r>
            <a:r>
              <a:rPr lang="en-US" sz="3300" b="1" dirty="0" smtClean="0"/>
              <a:t> </a:t>
            </a:r>
          </a:p>
          <a:p>
            <a:pPr marL="0" indent="0">
              <a:buNone/>
            </a:pPr>
            <a:r>
              <a:rPr lang="en-US" sz="3300" b="1" dirty="0" smtClean="0"/>
              <a:t>AGENDA</a:t>
            </a:r>
          </a:p>
          <a:p>
            <a:pPr marL="0" indent="0">
              <a:buNone/>
            </a:pPr>
            <a:endParaRPr lang="en-US" sz="2100" dirty="0" smtClean="0"/>
          </a:p>
          <a:p>
            <a:r>
              <a:rPr lang="en-US" sz="3600" dirty="0" err="1"/>
              <a:t>Freewrite</a:t>
            </a:r>
            <a:endParaRPr lang="en-US" sz="3600" dirty="0"/>
          </a:p>
          <a:p>
            <a:r>
              <a:rPr lang="en-US" sz="3600" dirty="0"/>
              <a:t>Course overview: Syllabus &amp; </a:t>
            </a:r>
            <a:r>
              <a:rPr lang="en-US" sz="3600" dirty="0" smtClean="0"/>
              <a:t>map</a:t>
            </a:r>
          </a:p>
          <a:p>
            <a:r>
              <a:rPr lang="en-US" sz="3600" dirty="0" smtClean="0"/>
              <a:t>Argumentation: Claim, Warrant, Evidence </a:t>
            </a:r>
          </a:p>
          <a:p>
            <a:pPr lvl="1"/>
            <a:r>
              <a:rPr lang="en-US" dirty="0" smtClean="0"/>
              <a:t>Sharing your claims (your examples)</a:t>
            </a:r>
          </a:p>
          <a:p>
            <a:r>
              <a:rPr lang="en-US" sz="3600" dirty="0" smtClean="0"/>
              <a:t>Communities of Practice</a:t>
            </a:r>
          </a:p>
          <a:p>
            <a:pPr lvl="1"/>
            <a:r>
              <a:rPr lang="en-US" dirty="0" smtClean="0"/>
              <a:t>Definition</a:t>
            </a:r>
          </a:p>
          <a:p>
            <a:pPr lvl="1"/>
            <a:r>
              <a:rPr lang="en-US" dirty="0" smtClean="0"/>
              <a:t>Etienne Wenger interview</a:t>
            </a:r>
          </a:p>
          <a:p>
            <a:pPr lvl="1"/>
            <a:r>
              <a:rPr lang="en-US" dirty="0" smtClean="0"/>
              <a:t>Membership in </a:t>
            </a:r>
            <a:r>
              <a:rPr lang="en-US" dirty="0" err="1" smtClean="0"/>
              <a:t>CoP</a:t>
            </a:r>
            <a:r>
              <a:rPr lang="en-US" smtClean="0"/>
              <a:t> </a:t>
            </a:r>
            <a:endParaRPr lang="en-US" dirty="0" smtClean="0"/>
          </a:p>
          <a:p>
            <a:r>
              <a:rPr lang="en-US" sz="3600" dirty="0" smtClean="0"/>
              <a:t>Draft Rubric:  Dissertation Proposal </a:t>
            </a:r>
          </a:p>
          <a:p>
            <a:r>
              <a:rPr lang="en-US" sz="3300" dirty="0" smtClean="0"/>
              <a:t>The Literature Review</a:t>
            </a:r>
          </a:p>
          <a:p>
            <a:pPr lvl="1"/>
            <a:r>
              <a:rPr lang="en-US" sz="3300" dirty="0" smtClean="0"/>
              <a:t>Developing the argument</a:t>
            </a:r>
          </a:p>
          <a:p>
            <a:pPr lvl="1"/>
            <a:r>
              <a:rPr lang="en-US" sz="3300" dirty="0" smtClean="0"/>
              <a:t>Survey the literature 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74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use transitions?</a:t>
            </a:r>
          </a:p>
          <a:p>
            <a:r>
              <a:rPr lang="en-US" dirty="0" smtClean="0"/>
              <a:t>Transitions Blog</a:t>
            </a:r>
          </a:p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patthomson.wordpress.com/2014/01/16/connecting-chapterschapter-introductions/</a:t>
            </a:r>
            <a:endParaRPr lang="en-US" dirty="0" smtClean="0"/>
          </a:p>
          <a:p>
            <a:r>
              <a:rPr lang="en-US" dirty="0" smtClean="0"/>
              <a:t>Try adding transitions: </a:t>
            </a:r>
            <a:r>
              <a:rPr lang="en-US" b="1" i="1" dirty="0" smtClean="0">
                <a:solidFill>
                  <a:srgbClr val="0070C0"/>
                </a:solidFill>
              </a:rPr>
              <a:t>Just do it!</a:t>
            </a:r>
            <a:endParaRPr lang="en-US" b="1" i="1" dirty="0">
              <a:solidFill>
                <a:srgbClr val="0070C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09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Mind maps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40563"/>
            <a:ext cx="8991600" cy="552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686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Mind maps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1219200"/>
            <a:ext cx="86868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125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52800"/>
            <a:ext cx="8229600" cy="762000"/>
          </a:xfrm>
        </p:spPr>
        <p:txBody>
          <a:bodyPr/>
          <a:lstStyle/>
          <a:p>
            <a:r>
              <a:rPr lang="en-US" dirty="0" smtClean="0"/>
              <a:t>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00201"/>
            <a:ext cx="5943600" cy="1447800"/>
          </a:xfrm>
        </p:spPr>
        <p:txBody>
          <a:bodyPr/>
          <a:lstStyle/>
          <a:p>
            <a:r>
              <a:rPr lang="en-US" dirty="0"/>
              <a:t>Crafting a purpose statement (Goodson</a:t>
            </a:r>
            <a:r>
              <a:rPr lang="en-US" dirty="0" smtClean="0"/>
              <a:t>) (HO)</a:t>
            </a: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Purpose Statement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336674" y="4404708"/>
            <a:ext cx="6969125" cy="176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prstClr val="black"/>
                </a:solidFill>
              </a:rPr>
              <a:t>Literature Review </a:t>
            </a:r>
            <a:r>
              <a:rPr lang="en-US" sz="3200" dirty="0" smtClean="0">
                <a:solidFill>
                  <a:prstClr val="black"/>
                </a:solidFill>
              </a:rPr>
              <a:t>Templates (HO)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prstClr val="black"/>
                </a:solidFill>
              </a:rPr>
              <a:t>Communities of Practice </a:t>
            </a:r>
          </a:p>
          <a:p>
            <a:pPr marL="800100" lvl="1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prstClr val="black"/>
                </a:solidFill>
              </a:rPr>
              <a:t>Discussion of Chapters 5 &amp; 6</a:t>
            </a:r>
            <a:endParaRPr lang="en-US" sz="3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4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4158522"/>
            <a:ext cx="5943600" cy="1447800"/>
          </a:xfrm>
        </p:spPr>
        <p:txBody>
          <a:bodyPr/>
          <a:lstStyle/>
          <a:p>
            <a:r>
              <a:rPr lang="en-US" dirty="0" smtClean="0"/>
              <a:t>Read Goodson pp 146-149</a:t>
            </a: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02236" y="30130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15977" y="457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IRB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990600" y="1585210"/>
            <a:ext cx="7238999" cy="1447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NIH Human Subjects Training            modules &amp; quizzes </a:t>
            </a:r>
          </a:p>
          <a:p>
            <a:r>
              <a:rPr lang="en-US" b="1" dirty="0">
                <a:solidFill>
                  <a:srgbClr val="0070C0"/>
                </a:solidFill>
              </a:rPr>
              <a:t>http://phrp.nihtraining.com/</a:t>
            </a:r>
            <a:endParaRPr lang="en-US" b="1" dirty="0" smtClean="0">
              <a:solidFill>
                <a:srgbClr val="0070C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97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CI Research Seminar</a:t>
            </a:r>
            <a:endParaRPr lang="en-U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1143000"/>
            <a:ext cx="7886700" cy="510539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3300" b="1" dirty="0" smtClean="0"/>
              <a:t>Friday  February 21st</a:t>
            </a:r>
          </a:p>
          <a:p>
            <a:pPr marL="0" indent="0">
              <a:buNone/>
            </a:pPr>
            <a:r>
              <a:rPr lang="en-US" sz="3300" b="1" dirty="0" smtClean="0"/>
              <a:t>AGENDA</a:t>
            </a:r>
          </a:p>
          <a:p>
            <a:pPr marL="0" indent="0">
              <a:buNone/>
            </a:pPr>
            <a:endParaRPr lang="en-US" sz="2100" dirty="0" smtClean="0"/>
          </a:p>
          <a:p>
            <a:r>
              <a:rPr lang="en-US" sz="3600" dirty="0" err="1" smtClean="0"/>
              <a:t>Freewrite</a:t>
            </a:r>
            <a:endParaRPr lang="en-US" sz="3600" dirty="0" smtClean="0"/>
          </a:p>
          <a:p>
            <a:r>
              <a:rPr lang="en-US" sz="3600" dirty="0" smtClean="0"/>
              <a:t>Check in </a:t>
            </a:r>
            <a:endParaRPr lang="en-US" sz="3600" dirty="0"/>
          </a:p>
          <a:p>
            <a:r>
              <a:rPr lang="en-US" dirty="0" smtClean="0"/>
              <a:t>Research Design</a:t>
            </a:r>
          </a:p>
          <a:p>
            <a:pPr lvl="1"/>
            <a:r>
              <a:rPr lang="en-US" dirty="0" smtClean="0"/>
              <a:t>Establish groups</a:t>
            </a:r>
          </a:p>
          <a:p>
            <a:pPr lvl="1"/>
            <a:r>
              <a:rPr lang="en-US" dirty="0" smtClean="0"/>
              <a:t>Expectations for HO &amp; Presentation</a:t>
            </a:r>
          </a:p>
          <a:p>
            <a:pPr lvl="1"/>
            <a:r>
              <a:rPr lang="en-US" dirty="0" smtClean="0"/>
              <a:t>Present on March 14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</a:p>
          <a:p>
            <a:r>
              <a:rPr lang="en-US" dirty="0" smtClean="0"/>
              <a:t>Action Research Action Wiki 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>
                <a:solidFill>
                  <a:srgbClr val="0070C0"/>
                </a:solidFill>
              </a:rPr>
              <a:t>https://</a:t>
            </a:r>
            <a:r>
              <a:rPr lang="en-US" b="1" dirty="0" smtClean="0">
                <a:solidFill>
                  <a:srgbClr val="0070C0"/>
                </a:solidFill>
              </a:rPr>
              <a:t>actionresearchaction.wikispaces.com</a:t>
            </a:r>
          </a:p>
          <a:p>
            <a:r>
              <a:rPr lang="en-US" dirty="0" smtClean="0"/>
              <a:t>Guidelines for HO &amp; Presentation</a:t>
            </a:r>
          </a:p>
          <a:p>
            <a:pPr lvl="1"/>
            <a:r>
              <a:rPr lang="en-US" dirty="0" smtClean="0"/>
              <a:t>HO: Define</a:t>
            </a:r>
            <a:r>
              <a:rPr lang="en-US" dirty="0"/>
              <a:t>, How to use in </a:t>
            </a:r>
            <a:r>
              <a:rPr lang="en-US" dirty="0" smtClean="0"/>
              <a:t>research, Advantages, Disadvantages, Resource List</a:t>
            </a:r>
          </a:p>
          <a:p>
            <a:r>
              <a:rPr lang="en-US" dirty="0" smtClean="0"/>
              <a:t>Work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42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Conferences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Globalization</a:t>
            </a:r>
            <a:r>
              <a:rPr lang="en-US" dirty="0"/>
              <a:t>, Diversity, &amp; </a:t>
            </a:r>
            <a:r>
              <a:rPr lang="en-US" dirty="0" smtClean="0"/>
              <a:t>Education. Spokane, WA: Feb </a:t>
            </a:r>
            <a:r>
              <a:rPr lang="en-US" dirty="0"/>
              <a:t>27-28, 2014</a:t>
            </a:r>
          </a:p>
          <a:p>
            <a:pPr lvl="1"/>
            <a:r>
              <a:rPr lang="en-US" dirty="0"/>
              <a:t>Kirk Lee, </a:t>
            </a:r>
            <a:r>
              <a:rPr lang="en-US" dirty="0" err="1"/>
              <a:t>Yer</a:t>
            </a:r>
            <a:r>
              <a:rPr lang="en-US" dirty="0"/>
              <a:t> </a:t>
            </a:r>
            <a:r>
              <a:rPr lang="en-US" dirty="0" err="1"/>
              <a:t>Thao</a:t>
            </a:r>
            <a:r>
              <a:rPr lang="en-US" dirty="0"/>
              <a:t>, Mike Sweeney</a:t>
            </a:r>
          </a:p>
          <a:p>
            <a:pPr lvl="1"/>
            <a:r>
              <a:rPr lang="en-US" dirty="0"/>
              <a:t>Kirk Lee (SOLO!!!)</a:t>
            </a:r>
          </a:p>
          <a:p>
            <a:r>
              <a:rPr lang="en-US" dirty="0" smtClean="0"/>
              <a:t>ORATE, Monmouth, OR – Feb 28, 2014</a:t>
            </a:r>
          </a:p>
          <a:p>
            <a:pPr lvl="1"/>
            <a:r>
              <a:rPr lang="en-US" dirty="0" smtClean="0"/>
              <a:t>Michael Connor &amp; Anita Bright</a:t>
            </a:r>
          </a:p>
          <a:p>
            <a:pPr lvl="1"/>
            <a:r>
              <a:rPr lang="en-US" dirty="0" smtClean="0"/>
              <a:t>Matt Parker (SOLO!!!)</a:t>
            </a:r>
          </a:p>
          <a:p>
            <a:pPr lvl="1"/>
            <a:r>
              <a:rPr lang="en-US" dirty="0" smtClean="0"/>
              <a:t>Li Xiang, </a:t>
            </a:r>
            <a:r>
              <a:rPr lang="en-US" dirty="0" err="1" smtClean="0"/>
              <a:t>Dannelle</a:t>
            </a:r>
            <a:r>
              <a:rPr lang="en-US" dirty="0" smtClean="0"/>
              <a:t> Stevens, &amp; Micki Caskey</a:t>
            </a:r>
          </a:p>
          <a:p>
            <a:pPr lvl="1"/>
            <a:r>
              <a:rPr lang="en-US" dirty="0" smtClean="0"/>
              <a:t>Marie Yeo, Micki Caskey, </a:t>
            </a:r>
            <a:r>
              <a:rPr lang="en-US" dirty="0" err="1" smtClean="0"/>
              <a:t>Dannelle</a:t>
            </a:r>
            <a:r>
              <a:rPr lang="en-US" dirty="0" smtClean="0"/>
              <a:t> Stevens</a:t>
            </a:r>
          </a:p>
          <a:p>
            <a:r>
              <a:rPr lang="en-US" dirty="0" smtClean="0"/>
              <a:t>National Pedagogical University, Mexico City: March 27, 2014</a:t>
            </a:r>
          </a:p>
          <a:p>
            <a:pPr lvl="1"/>
            <a:r>
              <a:rPr lang="en-US" dirty="0" err="1" smtClean="0"/>
              <a:t>Evelia</a:t>
            </a:r>
            <a:r>
              <a:rPr lang="en-US" dirty="0" smtClean="0"/>
              <a:t> Vega, Edgar </a:t>
            </a:r>
            <a:r>
              <a:rPr lang="en-US" dirty="0" err="1" smtClean="0"/>
              <a:t>Solares</a:t>
            </a:r>
            <a:r>
              <a:rPr lang="en-US" dirty="0" smtClean="0"/>
              <a:t>, Marcus Wenzel, Michael Connor, James </a:t>
            </a:r>
            <a:r>
              <a:rPr lang="en-US" dirty="0" err="1" smtClean="0"/>
              <a:t>Gambrell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28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Committees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Graduate Representative must be a </a:t>
            </a:r>
            <a:r>
              <a:rPr lang="en-US" dirty="0" smtClean="0">
                <a:solidFill>
                  <a:schemeClr val="accent1"/>
                </a:solidFill>
              </a:rPr>
              <a:t>tenured line</a:t>
            </a:r>
            <a:r>
              <a:rPr lang="en-US" dirty="0" smtClean="0"/>
              <a:t> faculty member</a:t>
            </a:r>
          </a:p>
          <a:p>
            <a:r>
              <a:rPr lang="en-US" dirty="0" smtClean="0"/>
              <a:t>Chair does not need to be the person steeped in your topic</a:t>
            </a:r>
          </a:p>
          <a:p>
            <a:r>
              <a:rPr lang="en-US" dirty="0" smtClean="0"/>
              <a:t>One member of the committee should know your topic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35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Design Groups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4989554"/>
              </p:ext>
            </p:extLst>
          </p:nvPr>
        </p:nvGraphicFramePr>
        <p:xfrm>
          <a:off x="457200" y="1600200"/>
          <a:ext cx="8229600" cy="296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Observational Designs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Archival Designs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Donna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Su-Jin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Marcus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Marie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Lisa 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Kate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Lisa 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mtClean="0"/>
                        <a:t>Vivian</a:t>
                      </a:r>
                      <a:endParaRPr lang="en-US" dirty="0"/>
                    </a:p>
                  </a:txBody>
                  <a:tcPr/>
                </a:tc>
              </a:tr>
              <a:tr h="279400">
                <a:tc>
                  <a:txBody>
                    <a:bodyPr/>
                    <a:lstStyle/>
                    <a:p>
                      <a:r>
                        <a:rPr lang="en-US" dirty="0" smtClean="0"/>
                        <a:t>Li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Meredith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Michael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Matt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Kirk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97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CI Research Seminar</a:t>
            </a:r>
            <a:endParaRPr lang="en-U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1143000"/>
            <a:ext cx="7886700" cy="5105399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Purpose of the Study</a:t>
            </a:r>
          </a:p>
          <a:p>
            <a:pPr lvl="1"/>
            <a:r>
              <a:rPr lang="en-US" dirty="0" smtClean="0"/>
              <a:t>Goodson’s process [Google form]</a:t>
            </a:r>
          </a:p>
          <a:p>
            <a:pPr lvl="1"/>
            <a:r>
              <a:rPr lang="en-US" dirty="0" smtClean="0"/>
              <a:t>Problem of Practice </a:t>
            </a:r>
          </a:p>
          <a:p>
            <a:r>
              <a:rPr lang="en-US" sz="3600" dirty="0" smtClean="0"/>
              <a:t>The Literature Review</a:t>
            </a:r>
          </a:p>
          <a:p>
            <a:pPr lvl="1"/>
            <a:r>
              <a:rPr lang="en-US" dirty="0" smtClean="0"/>
              <a:t> Unpack: Dissertation Proposal Rubric</a:t>
            </a:r>
          </a:p>
          <a:p>
            <a:pPr lvl="1"/>
            <a:r>
              <a:rPr lang="en-US" dirty="0"/>
              <a:t>Video: 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https</a:t>
            </a:r>
            <a:r>
              <a:rPr lang="en-US" dirty="0"/>
              <a:t>://www.lib.ncsu.edu/tutorials/lit-review/</a:t>
            </a:r>
            <a:endParaRPr lang="en-US" dirty="0" smtClean="0"/>
          </a:p>
          <a:p>
            <a:pPr lvl="1"/>
            <a:r>
              <a:rPr lang="en-US" dirty="0" err="1" smtClean="0"/>
              <a:t>Boote</a:t>
            </a:r>
            <a:r>
              <a:rPr lang="en-US" dirty="0" smtClean="0"/>
              <a:t> &amp; Belie (2005) article</a:t>
            </a:r>
          </a:p>
          <a:p>
            <a:r>
              <a:rPr lang="en-US" dirty="0" smtClean="0"/>
              <a:t>Reminder: Tk20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84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/>
              <a:t>Argumentation: Claim, Warrant, Evidence </a:t>
            </a:r>
            <a:r>
              <a:rPr lang="en-US" sz="3600" b="1" dirty="0"/>
              <a:t/>
            </a:r>
            <a:br>
              <a:rPr lang="en-US" sz="3600" b="1" dirty="0"/>
            </a:br>
            <a:endParaRPr lang="en-US" sz="3600" b="1" dirty="0"/>
          </a:p>
        </p:txBody>
      </p:sp>
      <p:sp>
        <p:nvSpPr>
          <p:cNvPr id="2" name="Oval 1"/>
          <p:cNvSpPr/>
          <p:nvPr/>
        </p:nvSpPr>
        <p:spPr>
          <a:xfrm>
            <a:off x="1981200" y="1615440"/>
            <a:ext cx="5257800" cy="28956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048000" y="5010150"/>
            <a:ext cx="3352800" cy="1143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71700" y="2649735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Claim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029200" y="2649735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Evidence</a:t>
            </a:r>
            <a:endParaRPr lang="en-US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3695700" y="5232112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Warrant</a:t>
            </a:r>
            <a:endParaRPr lang="en-US" sz="3200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114800" y="2915453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3733800" y="2942122"/>
            <a:ext cx="1447800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4610100" y="4534607"/>
            <a:ext cx="0" cy="475543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09600" y="63246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Fig. 3.1, </a:t>
            </a:r>
            <a:r>
              <a:rPr lang="en-US" dirty="0" err="1" smtClean="0"/>
              <a:t>Machi</a:t>
            </a:r>
            <a:r>
              <a:rPr lang="en-US" dirty="0" smtClean="0"/>
              <a:t> &amp; </a:t>
            </a:r>
            <a:r>
              <a:rPr lang="en-US" dirty="0" err="1" smtClean="0"/>
              <a:t>McEvoy</a:t>
            </a:r>
            <a:r>
              <a:rPr lang="en-US" dirty="0" smtClean="0"/>
              <a:t>, 2012, p 69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99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CI Research Seminar</a:t>
            </a:r>
            <a:endParaRPr lang="en-U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1143000"/>
            <a:ext cx="7886700" cy="51053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/>
              <a:t>Saturday  </a:t>
            </a:r>
            <a:r>
              <a:rPr lang="en-US" sz="2400" b="1" dirty="0"/>
              <a:t>February </a:t>
            </a:r>
            <a:r>
              <a:rPr lang="en-US" sz="2400" b="1" dirty="0" smtClean="0"/>
              <a:t>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AGENDA</a:t>
            </a:r>
          </a:p>
          <a:p>
            <a:r>
              <a:rPr lang="en-US" sz="3600" dirty="0" smtClean="0"/>
              <a:t>The Literature Review</a:t>
            </a:r>
          </a:p>
          <a:p>
            <a:pPr lvl="1"/>
            <a:r>
              <a:rPr lang="en-US" dirty="0" err="1" smtClean="0"/>
              <a:t>Freewrite</a:t>
            </a:r>
            <a:r>
              <a:rPr lang="en-US" dirty="0" smtClean="0"/>
              <a:t>: Dialogue with the Lit Review</a:t>
            </a:r>
          </a:p>
          <a:p>
            <a:pPr lvl="1"/>
            <a:r>
              <a:rPr lang="en-US" dirty="0"/>
              <a:t>Theoretical Framework – Quick write &amp; Share</a:t>
            </a:r>
          </a:p>
          <a:p>
            <a:pPr lvl="1"/>
            <a:r>
              <a:rPr lang="en-US" dirty="0" smtClean="0"/>
              <a:t>Review of the Literature – KWH (chart paper)</a:t>
            </a:r>
          </a:p>
          <a:p>
            <a:pPr lvl="1"/>
            <a:r>
              <a:rPr lang="en-US" dirty="0" err="1" smtClean="0"/>
              <a:t>Boote</a:t>
            </a:r>
            <a:r>
              <a:rPr lang="en-US" dirty="0" smtClean="0"/>
              <a:t> &amp; Belie (2005) article</a:t>
            </a:r>
          </a:p>
          <a:p>
            <a:pPr marL="514350" indent="-457200"/>
            <a:r>
              <a:rPr lang="en-US" dirty="0" smtClean="0"/>
              <a:t>Community of Practice</a:t>
            </a:r>
          </a:p>
          <a:p>
            <a:pPr lvl="1"/>
            <a:r>
              <a:rPr lang="en-US" dirty="0" smtClean="0"/>
              <a:t>Work time: Literature review</a:t>
            </a:r>
          </a:p>
        </p:txBody>
      </p:sp>
    </p:spTree>
    <p:extLst>
      <p:ext uri="{BB962C8B-B14F-4D97-AF65-F5344CB8AC3E}">
        <p14:creationId xmlns:p14="http://schemas.microsoft.com/office/powerpoint/2010/main" val="251998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KWH: Literature Review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71022" y="1657196"/>
            <a:ext cx="5401955" cy="4525963"/>
          </a:xfrm>
        </p:spPr>
      </p:pic>
    </p:spTree>
    <p:extLst>
      <p:ext uri="{BB962C8B-B14F-4D97-AF65-F5344CB8AC3E}">
        <p14:creationId xmlns:p14="http://schemas.microsoft.com/office/powerpoint/2010/main" val="413729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/>
          <a:lstStyle/>
          <a:p>
            <a:r>
              <a:rPr lang="en-US" dirty="0" smtClean="0"/>
              <a:t>KWH: Literature Review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53371" y="1600200"/>
            <a:ext cx="5437258" cy="4525963"/>
          </a:xfrm>
        </p:spPr>
      </p:pic>
    </p:spTree>
    <p:extLst>
      <p:ext uri="{BB962C8B-B14F-4D97-AF65-F5344CB8AC3E}">
        <p14:creationId xmlns:p14="http://schemas.microsoft.com/office/powerpoint/2010/main" val="3528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/>
          <a:lstStyle/>
          <a:p>
            <a:r>
              <a:rPr lang="en-US" dirty="0" smtClean="0"/>
              <a:t>KWH: Literature Review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88044" y="1600200"/>
            <a:ext cx="5567911" cy="4525963"/>
          </a:xfrm>
        </p:spPr>
      </p:pic>
    </p:spTree>
    <p:extLst>
      <p:ext uri="{BB962C8B-B14F-4D97-AF65-F5344CB8AC3E}">
        <p14:creationId xmlns:p14="http://schemas.microsoft.com/office/powerpoint/2010/main" val="83627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/>
          <a:lstStyle/>
          <a:p>
            <a:r>
              <a:rPr lang="en-US" dirty="0" smtClean="0"/>
              <a:t>KWH: Literature Review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796" y="1600200"/>
            <a:ext cx="6268408" cy="4525963"/>
          </a:xfrm>
        </p:spPr>
      </p:pic>
    </p:spTree>
    <p:extLst>
      <p:ext uri="{BB962C8B-B14F-4D97-AF65-F5344CB8AC3E}">
        <p14:creationId xmlns:p14="http://schemas.microsoft.com/office/powerpoint/2010/main" val="375907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/>
          <a:lstStyle/>
          <a:p>
            <a:r>
              <a:rPr lang="en-US" dirty="0" smtClean="0"/>
              <a:t>KWH: Literature Review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017" y="1600200"/>
            <a:ext cx="5773966" cy="4525963"/>
          </a:xfrm>
        </p:spPr>
      </p:pic>
    </p:spTree>
    <p:extLst>
      <p:ext uri="{BB962C8B-B14F-4D97-AF65-F5344CB8AC3E}">
        <p14:creationId xmlns:p14="http://schemas.microsoft.com/office/powerpoint/2010/main" val="372073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CI Research Seminar</a:t>
            </a:r>
            <a:endParaRPr lang="en-U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1143000"/>
            <a:ext cx="7886700" cy="51053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/>
              <a:t>Next Steps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dirty="0" smtClean="0"/>
              <a:t>Submit Literature Review (Draft 1):  March 7th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dirty="0" smtClean="0"/>
              <a:t>Develop HO &amp; Presentation for Research Designs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dirty="0" smtClean="0"/>
              <a:t>Present </a:t>
            </a:r>
            <a:r>
              <a:rPr lang="en-US" sz="2400" b="1" dirty="0"/>
              <a:t>HO &amp; Presentation for </a:t>
            </a:r>
            <a:r>
              <a:rPr lang="en-US" sz="2400" b="1" dirty="0" smtClean="0"/>
              <a:t>Research Designs: March 14</a:t>
            </a:r>
            <a:r>
              <a:rPr lang="en-US" sz="2400" b="1" baseline="30000" dirty="0" smtClean="0"/>
              <a:t>th</a:t>
            </a:r>
            <a:endParaRPr lang="en-US" sz="2400" b="1" dirty="0" smtClean="0"/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400" b="1" dirty="0"/>
              <a:t>Submit Literature Review (Draft </a:t>
            </a:r>
            <a:r>
              <a:rPr lang="en-US" sz="2400" b="1" dirty="0" smtClean="0"/>
              <a:t>2):  March 17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endParaRPr lang="en-US" sz="2400" b="1" dirty="0"/>
          </a:p>
          <a:p>
            <a:pPr marL="457200" indent="-457200">
              <a:buFont typeface="+mj-lt"/>
              <a:buAutoNum type="arabicPeriod"/>
            </a:pPr>
            <a:endParaRPr lang="en-US" sz="2400" b="1" dirty="0"/>
          </a:p>
          <a:p>
            <a:pPr marL="457200" indent="-457200">
              <a:buFont typeface="+mj-lt"/>
              <a:buAutoNum type="arabicPeriod"/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049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CI Research Seminar</a:t>
            </a:r>
            <a:endParaRPr lang="en-U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1066800"/>
            <a:ext cx="8077200" cy="54864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2400" b="1" dirty="0"/>
              <a:t>Friday  </a:t>
            </a:r>
            <a:r>
              <a:rPr lang="en-US" sz="2400" b="1" dirty="0" smtClean="0"/>
              <a:t>March 14th</a:t>
            </a:r>
            <a:endParaRPr lang="en-US" sz="2400" b="1" dirty="0"/>
          </a:p>
          <a:p>
            <a:pPr marL="0" indent="0">
              <a:buNone/>
            </a:pPr>
            <a:r>
              <a:rPr lang="en-US" sz="2400" b="1" dirty="0"/>
              <a:t>AGENDA</a:t>
            </a:r>
          </a:p>
          <a:p>
            <a:pPr marL="0" indent="0">
              <a:buNone/>
            </a:pPr>
            <a:endParaRPr lang="en-US" sz="2400" b="1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b="1" dirty="0" smtClean="0"/>
              <a:t>Quick Write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b="1" dirty="0" smtClean="0"/>
              <a:t>Two Experiences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b="1" dirty="0" smtClean="0"/>
              <a:t>Presentation for Research Designs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b="1" dirty="0" smtClean="0"/>
              <a:t>Literature Review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 smtClean="0"/>
              <a:t>Feedback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 smtClean="0"/>
              <a:t>Looking in: Literature Review and Rubric (excluding literature)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 smtClean="0">
                <a:solidFill>
                  <a:srgbClr val="FF0000"/>
                </a:solidFill>
              </a:rPr>
              <a:t>Draft 2:  Headings and Key Sentences (Literature Review)                  </a:t>
            </a:r>
            <a:br>
              <a:rPr lang="en-US" sz="2000" b="1" dirty="0" smtClean="0">
                <a:solidFill>
                  <a:srgbClr val="FF0000"/>
                </a:solidFill>
              </a:rPr>
            </a:br>
            <a:r>
              <a:rPr lang="en-US" sz="2000" b="1" dirty="0" smtClean="0">
                <a:solidFill>
                  <a:srgbClr val="FF0000"/>
                </a:solidFill>
              </a:rPr>
              <a:t>Due March 21st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sz="2000" b="1" dirty="0" smtClean="0"/>
              <a:t>Draft 3:  Literature Review Due April 7</a:t>
            </a:r>
            <a:r>
              <a:rPr lang="en-US" sz="2000" b="1" baseline="30000" dirty="0" smtClean="0"/>
              <a:t>th</a:t>
            </a:r>
            <a:r>
              <a:rPr lang="en-US" sz="2000" b="1" dirty="0" smtClean="0"/>
              <a:t> </a:t>
            </a:r>
            <a:endParaRPr lang="en-US" sz="2000" b="1" dirty="0"/>
          </a:p>
          <a:p>
            <a:pPr marL="457200" indent="-457200">
              <a:buFont typeface="+mj-lt"/>
              <a:buAutoNum type="arabicPeriod"/>
            </a:pPr>
            <a:endParaRPr lang="en-US" sz="2400" b="1" dirty="0"/>
          </a:p>
          <a:p>
            <a:pPr marL="457200" indent="-457200">
              <a:buFont typeface="+mj-lt"/>
              <a:buAutoNum type="arabicPeriod"/>
            </a:pP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90871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>
            <a:normAutofit/>
          </a:bodyPr>
          <a:lstStyle/>
          <a:p>
            <a:r>
              <a:rPr lang="en-US" b="1" dirty="0"/>
              <a:t>Communities of </a:t>
            </a:r>
            <a:r>
              <a:rPr lang="en-US" b="1" dirty="0" smtClean="0"/>
              <a:t>Practice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What is community of practice</a:t>
            </a:r>
            <a:r>
              <a:rPr lang="en-US" dirty="0" smtClean="0"/>
              <a:t>?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Have you been a member of a community practice? </a:t>
            </a:r>
            <a:r>
              <a:rPr lang="en-US" dirty="0" smtClean="0"/>
              <a:t>Yes or No</a:t>
            </a:r>
            <a:endParaRPr lang="en-US" dirty="0"/>
          </a:p>
          <a:p>
            <a:pPr lvl="1"/>
            <a:r>
              <a:rPr lang="en-US" dirty="0"/>
              <a:t> If so, describe it.   </a:t>
            </a:r>
          </a:p>
          <a:p>
            <a:pPr lvl="1"/>
            <a:r>
              <a:rPr lang="en-US" dirty="0" smtClean="0"/>
              <a:t>If </a:t>
            </a:r>
            <a:r>
              <a:rPr lang="en-US" dirty="0"/>
              <a:t>not, describe what might make an ideal community of practice.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32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84238"/>
          </a:xfrm>
        </p:spPr>
        <p:txBody>
          <a:bodyPr>
            <a:normAutofit/>
          </a:bodyPr>
          <a:lstStyle/>
          <a:p>
            <a:r>
              <a:rPr lang="en-US" b="1" dirty="0"/>
              <a:t>Communities of </a:t>
            </a:r>
            <a:r>
              <a:rPr lang="en-US" b="1" dirty="0" smtClean="0"/>
              <a:t>Practice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endParaRPr lang="en-US" dirty="0"/>
          </a:p>
          <a:p>
            <a:pPr lvl="1"/>
            <a:r>
              <a:rPr lang="en-US" dirty="0"/>
              <a:t>Etienne Wenger interview</a:t>
            </a:r>
          </a:p>
          <a:p>
            <a:pPr lvl="1"/>
            <a:r>
              <a:rPr lang="en-US" dirty="0"/>
              <a:t>Membership in </a:t>
            </a:r>
            <a:r>
              <a:rPr lang="en-US" dirty="0" err="1"/>
              <a:t>CoP</a:t>
            </a:r>
            <a:r>
              <a:rPr lang="en-US" dirty="0"/>
              <a:t> (3-4 members)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64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CI Research Seminar</a:t>
            </a:r>
            <a:endParaRPr lang="en-U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990600"/>
            <a:ext cx="7886700" cy="518636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300" b="1" dirty="0" smtClean="0"/>
              <a:t>Friday  January 31</a:t>
            </a:r>
            <a:r>
              <a:rPr lang="en-US" sz="3300" b="1" baseline="30000" dirty="0" smtClean="0"/>
              <a:t>th</a:t>
            </a:r>
            <a:r>
              <a:rPr lang="en-US" sz="3300" b="1" dirty="0" smtClean="0"/>
              <a:t> 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sz="3600" b="1" dirty="0" smtClean="0"/>
              <a:t>AGENDA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600" dirty="0" smtClean="0"/>
              <a:t>Focused </a:t>
            </a:r>
            <a:r>
              <a:rPr lang="en-US" sz="3600" dirty="0" err="1" smtClean="0"/>
              <a:t>Freewrite</a:t>
            </a:r>
            <a:r>
              <a:rPr lang="en-US" sz="3600" dirty="0" smtClean="0"/>
              <a:t>: Literature Review Share: Focused </a:t>
            </a:r>
            <a:r>
              <a:rPr lang="en-US" sz="3600" dirty="0" err="1" smtClean="0"/>
              <a:t>Freewrite</a:t>
            </a:r>
            <a:r>
              <a:rPr lang="en-US" sz="3600" dirty="0" smtClean="0"/>
              <a:t> in </a:t>
            </a:r>
            <a:r>
              <a:rPr lang="en-US" sz="3600" dirty="0" err="1" smtClean="0"/>
              <a:t>CoPs</a:t>
            </a:r>
            <a:endParaRPr lang="en-US" sz="3600" dirty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600" dirty="0" smtClean="0"/>
              <a:t>Matrices or Tools for organizing literature review (HO: An Organizer for Background Literature;  </a:t>
            </a:r>
            <a:r>
              <a:rPr lang="en-US" sz="3600" dirty="0" err="1" smtClean="0"/>
              <a:t>Machi</a:t>
            </a:r>
            <a:r>
              <a:rPr lang="en-US" sz="3600" dirty="0" smtClean="0"/>
              <a:t> &amp; </a:t>
            </a:r>
            <a:r>
              <a:rPr lang="en-US" sz="3600" dirty="0" err="1" smtClean="0"/>
              <a:t>McEvoy</a:t>
            </a:r>
            <a:r>
              <a:rPr lang="en-US" sz="3600" dirty="0" smtClean="0"/>
              <a:t>, pp. 90-105)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600" dirty="0" smtClean="0"/>
              <a:t>Debrief Draft 1: Problem of Practice (e.g., transitions, problem and purpose statements)</a:t>
            </a:r>
          </a:p>
          <a:p>
            <a:endParaRPr lang="en-US" sz="33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22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CI Research Seminar</a:t>
            </a:r>
            <a:endParaRPr lang="en-US" sz="36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1143001"/>
            <a:ext cx="7886700" cy="50339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b="1" dirty="0"/>
              <a:t>Friday  January 31</a:t>
            </a:r>
            <a:r>
              <a:rPr lang="en-US" sz="2800" b="1" baseline="30000" dirty="0"/>
              <a:t>th</a:t>
            </a:r>
            <a:r>
              <a:rPr lang="en-US" sz="2800" b="1" dirty="0"/>
              <a:t> 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sz="3300" b="1" dirty="0"/>
              <a:t>AGENDA</a:t>
            </a:r>
          </a:p>
          <a:p>
            <a:pPr marL="0" indent="0">
              <a:buNone/>
            </a:pPr>
            <a:endParaRPr lang="en-US" sz="2100" dirty="0" smtClean="0"/>
          </a:p>
          <a:p>
            <a:r>
              <a:rPr lang="en-US" sz="3600" dirty="0" smtClean="0"/>
              <a:t>Transitions</a:t>
            </a:r>
          </a:p>
          <a:p>
            <a:r>
              <a:rPr lang="en-US" sz="3600" dirty="0" smtClean="0"/>
              <a:t>Mind maps </a:t>
            </a:r>
          </a:p>
          <a:p>
            <a:r>
              <a:rPr lang="en-US" sz="3600" dirty="0" smtClean="0"/>
              <a:t>Crafting a purpose statement (Goodson)</a:t>
            </a:r>
          </a:p>
          <a:p>
            <a:r>
              <a:rPr lang="en-US" sz="3600" dirty="0" smtClean="0"/>
              <a:t>Literature Review Templates</a:t>
            </a:r>
          </a:p>
          <a:p>
            <a:r>
              <a:rPr lang="en-US" sz="3600" dirty="0" smtClean="0"/>
              <a:t>Discussion of Chapters 5 &amp; 6</a:t>
            </a:r>
          </a:p>
          <a:p>
            <a:endParaRPr lang="en-US" sz="33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77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Focused </a:t>
            </a:r>
            <a:r>
              <a:rPr lang="en-US" dirty="0" err="1" smtClean="0"/>
              <a:t>Freewrite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Topic:  The Literature Review</a:t>
            </a:r>
          </a:p>
          <a:p>
            <a:pPr lvl="1"/>
            <a:r>
              <a:rPr lang="en-US" sz="3200" dirty="0" smtClean="0"/>
              <a:t>what </a:t>
            </a:r>
            <a:r>
              <a:rPr lang="en-US" sz="3200" dirty="0"/>
              <a:t>you </a:t>
            </a:r>
            <a:r>
              <a:rPr lang="en-US" sz="3200" dirty="0" smtClean="0"/>
              <a:t>know about the literature review</a:t>
            </a:r>
          </a:p>
          <a:p>
            <a:pPr lvl="1"/>
            <a:r>
              <a:rPr lang="en-US" sz="3200" dirty="0" smtClean="0"/>
              <a:t>what </a:t>
            </a:r>
            <a:r>
              <a:rPr lang="en-US" sz="3200" dirty="0"/>
              <a:t>challenges are you </a:t>
            </a:r>
            <a:r>
              <a:rPr lang="en-US" sz="3200" dirty="0" smtClean="0"/>
              <a:t>facing with the literature review</a:t>
            </a:r>
          </a:p>
          <a:p>
            <a:pPr lvl="1"/>
            <a:r>
              <a:rPr lang="en-US" sz="3200" dirty="0" smtClean="0"/>
              <a:t>what </a:t>
            </a:r>
            <a:r>
              <a:rPr lang="en-US" sz="3200" dirty="0"/>
              <a:t>supports do you </a:t>
            </a:r>
            <a:r>
              <a:rPr lang="en-US" sz="3200" dirty="0" smtClean="0"/>
              <a:t>need</a:t>
            </a:r>
            <a:endParaRPr lang="en-US" sz="3200" dirty="0"/>
          </a:p>
          <a:p>
            <a:pPr lvl="1"/>
            <a:r>
              <a:rPr lang="en-US" sz="3200" dirty="0" smtClean="0"/>
              <a:t> other thoughts</a:t>
            </a:r>
            <a:endParaRPr lang="en-US" sz="3200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1314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Tools for the Literature Review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Matrices or Tools for organizing literature review </a:t>
            </a:r>
            <a:endParaRPr lang="en-US" dirty="0" smtClean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HO</a:t>
            </a:r>
            <a:r>
              <a:rPr lang="en-US" dirty="0"/>
              <a:t>: An Organizer for Background </a:t>
            </a:r>
            <a:r>
              <a:rPr lang="en-US" dirty="0" smtClean="0"/>
              <a:t>Literature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 err="1" smtClean="0"/>
              <a:t>Machi</a:t>
            </a:r>
            <a:r>
              <a:rPr lang="en-US" dirty="0" smtClean="0"/>
              <a:t> </a:t>
            </a:r>
            <a:r>
              <a:rPr lang="en-US" dirty="0"/>
              <a:t>&amp; </a:t>
            </a:r>
            <a:r>
              <a:rPr lang="en-US" dirty="0" err="1"/>
              <a:t>McEvoy</a:t>
            </a:r>
            <a:r>
              <a:rPr lang="en-US" dirty="0"/>
              <a:t>, pp. </a:t>
            </a:r>
            <a:r>
              <a:rPr lang="en-US" dirty="0" smtClean="0"/>
              <a:t>90-105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48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of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00200"/>
            <a:ext cx="54102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Debrief Draft 1: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Problem </a:t>
            </a:r>
            <a:r>
              <a:rPr lang="en-US" dirty="0"/>
              <a:t>of Practice (e.g., transitions, problem and purpose statements)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8" name="Picture 4" descr="C:\Users\caskeym\AppData\Local\Microsoft\Windows\Temporary Internet Files\Content.IE5\TN6O8XCE\dglxasset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429000"/>
            <a:ext cx="2305050" cy="2535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08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</TotalTime>
  <Words>813</Words>
  <Application>Microsoft Office PowerPoint</Application>
  <PresentationFormat>On-screen Show (4:3)</PresentationFormat>
  <Paragraphs>184</Paragraphs>
  <Slides>27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Calibri</vt:lpstr>
      <vt:lpstr>Office Theme</vt:lpstr>
      <vt:lpstr>CI Research Seminar</vt:lpstr>
      <vt:lpstr>Argumentation: Claim, Warrant, Evidence  </vt:lpstr>
      <vt:lpstr>Communities of Practice</vt:lpstr>
      <vt:lpstr>Communities of Practice</vt:lpstr>
      <vt:lpstr>CI Research Seminar</vt:lpstr>
      <vt:lpstr>CI Research Seminar</vt:lpstr>
      <vt:lpstr>Focused Freewrite</vt:lpstr>
      <vt:lpstr>Tools for the Literature Review</vt:lpstr>
      <vt:lpstr>Problem of Practice</vt:lpstr>
      <vt:lpstr>Transitions</vt:lpstr>
      <vt:lpstr>Mind maps </vt:lpstr>
      <vt:lpstr>Mind maps </vt:lpstr>
      <vt:lpstr>Literature Review</vt:lpstr>
      <vt:lpstr>PowerPoint Presentation</vt:lpstr>
      <vt:lpstr>CI Research Seminar</vt:lpstr>
      <vt:lpstr>Conferences </vt:lpstr>
      <vt:lpstr>Committees</vt:lpstr>
      <vt:lpstr>Research Design Groups</vt:lpstr>
      <vt:lpstr>CI Research Seminar</vt:lpstr>
      <vt:lpstr>CI Research Seminar</vt:lpstr>
      <vt:lpstr>KWH: Literature Review</vt:lpstr>
      <vt:lpstr>KWH: Literature Review</vt:lpstr>
      <vt:lpstr>KWH: Literature Review</vt:lpstr>
      <vt:lpstr>KWH: Literature Review</vt:lpstr>
      <vt:lpstr>KWH: Literature Review</vt:lpstr>
      <vt:lpstr>CI Research Seminar</vt:lpstr>
      <vt:lpstr>CI Research Seminar</vt:lpstr>
    </vt:vector>
  </TitlesOfParts>
  <Company>Portland State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 Research Seminar</dc:title>
  <dc:creator>caskeym</dc:creator>
  <cp:lastModifiedBy>Micki Caskey</cp:lastModifiedBy>
  <cp:revision>50</cp:revision>
  <dcterms:created xsi:type="dcterms:W3CDTF">2014-01-02T23:42:01Z</dcterms:created>
  <dcterms:modified xsi:type="dcterms:W3CDTF">2014-03-15T02:17:21Z</dcterms:modified>
</cp:coreProperties>
</file>